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66" r:id="rId5"/>
    <p:sldId id="267" r:id="rId6"/>
    <p:sldId id="268" r:id="rId7"/>
    <p:sldId id="269" r:id="rId8"/>
    <p:sldId id="279" r:id="rId9"/>
    <p:sldId id="280" r:id="rId10"/>
    <p:sldId id="271" r:id="rId11"/>
    <p:sldId id="270" r:id="rId12"/>
    <p:sldId id="272" r:id="rId13"/>
    <p:sldId id="276" r:id="rId14"/>
    <p:sldId id="277" r:id="rId15"/>
    <p:sldId id="274" r:id="rId16"/>
    <p:sldId id="284" r:id="rId17"/>
    <p:sldId id="285" r:id="rId18"/>
    <p:sldId id="278" r:id="rId19"/>
    <p:sldId id="282"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2F70"/>
    <a:srgbClr val="471069"/>
    <a:srgbClr val="30C5D2"/>
    <a:srgbClr val="47A9B3"/>
    <a:srgbClr val="766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204"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Price of Vehicle By State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State</c:v>
                </c:pt>
              </c:strCache>
            </c:strRef>
          </c:tx>
          <c:spPr>
            <a:solidFill>
              <a:srgbClr val="30C5D2"/>
            </a:solidFill>
            <a:ln>
              <a:noFill/>
            </a:ln>
            <a:effectLst/>
          </c:spPr>
          <c:invertIfNegative val="0"/>
          <c:cat>
            <c:strRef>
              <c:f>Sheet1!$A$2:$A$8</c:f>
              <c:strCache>
                <c:ptCount val="7"/>
                <c:pt idx="0">
                  <c:v>TAS</c:v>
                </c:pt>
                <c:pt idx="1">
                  <c:v>WA</c:v>
                </c:pt>
                <c:pt idx="2">
                  <c:v>NSW</c:v>
                </c:pt>
                <c:pt idx="3">
                  <c:v>VIC</c:v>
                </c:pt>
                <c:pt idx="4">
                  <c:v>NT</c:v>
                </c:pt>
                <c:pt idx="5">
                  <c:v>ACT</c:v>
                </c:pt>
                <c:pt idx="6">
                  <c:v>SA</c:v>
                </c:pt>
              </c:strCache>
            </c:strRef>
          </c:cat>
          <c:val>
            <c:numRef>
              <c:f>Sheet1!$B$2:$B$8</c:f>
              <c:numCache>
                <c:formatCode>General</c:formatCode>
                <c:ptCount val="7"/>
                <c:pt idx="0">
                  <c:v>37521.620690000003</c:v>
                </c:pt>
                <c:pt idx="1">
                  <c:v>37372.942909999998</c:v>
                </c:pt>
                <c:pt idx="2">
                  <c:v>35471.112186999999</c:v>
                </c:pt>
                <c:pt idx="3">
                  <c:v>35318.222935999998</c:v>
                </c:pt>
                <c:pt idx="4">
                  <c:v>35121.208333000002</c:v>
                </c:pt>
                <c:pt idx="5">
                  <c:v>32844.755682000003</c:v>
                </c:pt>
                <c:pt idx="6">
                  <c:v>32059.045932000001</c:v>
                </c:pt>
              </c:numCache>
            </c:numRef>
          </c:val>
          <c:extLst>
            <c:ext xmlns:c16="http://schemas.microsoft.com/office/drawing/2014/chart" uri="{C3380CC4-5D6E-409C-BE32-E72D297353CC}">
              <c16:uniqueId val="{00000000-627E-483B-85E2-E9BD25D90315}"/>
            </c:ext>
          </c:extLst>
        </c:ser>
        <c:dLbls>
          <c:showLegendKey val="0"/>
          <c:showVal val="0"/>
          <c:showCatName val="0"/>
          <c:showSerName val="0"/>
          <c:showPercent val="0"/>
          <c:showBubbleSize val="0"/>
        </c:dLbls>
        <c:gapWidth val="219"/>
        <c:overlap val="-27"/>
        <c:axId val="188089376"/>
        <c:axId val="1964270383"/>
      </c:barChart>
      <c:catAx>
        <c:axId val="18808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471069"/>
                </a:solidFill>
                <a:latin typeface="+mn-lt"/>
                <a:ea typeface="+mn-ea"/>
                <a:cs typeface="+mn-cs"/>
              </a:defRPr>
            </a:pPr>
            <a:endParaRPr lang="en-US"/>
          </a:p>
        </c:txPr>
        <c:crossAx val="1964270383"/>
        <c:crosses val="autoZero"/>
        <c:auto val="1"/>
        <c:lblAlgn val="ctr"/>
        <c:lblOffset val="100"/>
        <c:noMultiLvlLbl val="0"/>
      </c:catAx>
      <c:valAx>
        <c:axId val="1964270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089376"/>
        <c:crosses val="autoZero"/>
        <c:crossBetween val="between"/>
      </c:valAx>
      <c:spPr>
        <a:solidFill>
          <a:schemeClr val="bg1"/>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Average</a:t>
            </a:r>
            <a:r>
              <a:rPr lang="en-US" baseline="0" dirty="0"/>
              <a:t> Price of Vehicle (Top 10 Suburbs)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Suburb</c:v>
                </c:pt>
              </c:strCache>
            </c:strRef>
          </c:tx>
          <c:spPr>
            <a:solidFill>
              <a:srgbClr val="30C5D2"/>
            </a:solidFill>
            <a:ln>
              <a:noFill/>
            </a:ln>
            <a:effectLst/>
          </c:spPr>
          <c:invertIfNegative val="0"/>
          <c:cat>
            <c:strRef>
              <c:f>Sheet1!$A$2:$A$11</c:f>
              <c:strCache>
                <c:ptCount val="10"/>
                <c:pt idx="0">
                  <c:v>Rushcutters Bay</c:v>
                </c:pt>
                <c:pt idx="1">
                  <c:v>Geelong West</c:v>
                </c:pt>
                <c:pt idx="2">
                  <c:v>Medindie</c:v>
                </c:pt>
                <c:pt idx="3">
                  <c:v>Nedlands</c:v>
                </c:pt>
                <c:pt idx="4">
                  <c:v>Brisbane</c:v>
                </c:pt>
                <c:pt idx="5">
                  <c:v>Fullarton</c:v>
                </c:pt>
                <c:pt idx="6">
                  <c:v>Auburn</c:v>
                </c:pt>
                <c:pt idx="7">
                  <c:v>Sydney</c:v>
                </c:pt>
                <c:pt idx="8">
                  <c:v>Carlton</c:v>
                </c:pt>
                <c:pt idx="9">
                  <c:v>Tyabb</c:v>
                </c:pt>
              </c:strCache>
            </c:strRef>
          </c:cat>
          <c:val>
            <c:numRef>
              <c:f>Sheet1!$B$2:$B$11</c:f>
              <c:numCache>
                <c:formatCode>General</c:formatCode>
                <c:ptCount val="10"/>
                <c:pt idx="0">
                  <c:v>250849.09</c:v>
                </c:pt>
                <c:pt idx="1">
                  <c:v>152356</c:v>
                </c:pt>
                <c:pt idx="2">
                  <c:v>127688</c:v>
                </c:pt>
                <c:pt idx="3">
                  <c:v>123200</c:v>
                </c:pt>
                <c:pt idx="4">
                  <c:v>118500</c:v>
                </c:pt>
                <c:pt idx="5">
                  <c:v>103990</c:v>
                </c:pt>
                <c:pt idx="6">
                  <c:v>103169.708333</c:v>
                </c:pt>
                <c:pt idx="7">
                  <c:v>99669.714286000002</c:v>
                </c:pt>
                <c:pt idx="8">
                  <c:v>94007.047619000004</c:v>
                </c:pt>
                <c:pt idx="9">
                  <c:v>90990</c:v>
                </c:pt>
              </c:numCache>
            </c:numRef>
          </c:val>
          <c:extLst>
            <c:ext xmlns:c16="http://schemas.microsoft.com/office/drawing/2014/chart" uri="{C3380CC4-5D6E-409C-BE32-E72D297353CC}">
              <c16:uniqueId val="{00000000-627E-483B-85E2-E9BD25D90315}"/>
            </c:ext>
          </c:extLst>
        </c:ser>
        <c:dLbls>
          <c:showLegendKey val="0"/>
          <c:showVal val="0"/>
          <c:showCatName val="0"/>
          <c:showSerName val="0"/>
          <c:showPercent val="0"/>
          <c:showBubbleSize val="0"/>
        </c:dLbls>
        <c:gapWidth val="219"/>
        <c:overlap val="-27"/>
        <c:axId val="188089376"/>
        <c:axId val="1964270383"/>
      </c:barChart>
      <c:catAx>
        <c:axId val="18808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471069"/>
                </a:solidFill>
                <a:latin typeface="+mn-lt"/>
                <a:ea typeface="+mn-ea"/>
                <a:cs typeface="+mn-cs"/>
              </a:defRPr>
            </a:pPr>
            <a:endParaRPr lang="en-US"/>
          </a:p>
        </c:txPr>
        <c:crossAx val="1964270383"/>
        <c:crosses val="autoZero"/>
        <c:auto val="1"/>
        <c:lblAlgn val="ctr"/>
        <c:lblOffset val="100"/>
        <c:noMultiLvlLbl val="0"/>
      </c:catAx>
      <c:valAx>
        <c:axId val="1964270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089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938B-D87C-11D8-A234-C64EB945C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DF301B9-741B-ABB3-4906-0C8F5163E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79007CB-426A-324F-C616-988221268F1D}"/>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399FD8EA-3C27-E8F5-A75A-7889EAC90B6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8040066-1106-7CAB-21E7-7AFCB55A2235}"/>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415774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F703-7E65-A111-1514-7BA6D7F4001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0F4E275-390F-933F-4EA7-AA1F3C85E3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7D7340-51E5-CFF6-E08C-88BF3CD58BEB}"/>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730C7E99-7CC5-7C52-DCB8-CEA994BDC0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FB7A6E-8E42-18B0-6804-034C447D7A17}"/>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140942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904C6-DE81-66AF-11FE-44F48B5100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7D43A5-4022-1088-E812-C0779DC4A7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D5ED94-13E5-9FD7-B551-ECF032C9C7B3}"/>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FB1FAC6D-B1F6-80CE-50B4-F1025D85503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38FCF8-0734-E38D-B88E-8DFD37A5D71F}"/>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295656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77E8-E394-4F80-9A0B-068DBF9A874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847DBF7-58E3-26AB-FF8C-DC5D21C25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A25E1F-054B-CF7C-C980-5269FD603B2D}"/>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2019A966-2EAA-871E-17C7-5CF7004B3B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274A8B-BB2D-4D02-5B27-C7FD76FA4185}"/>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14442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B673-C325-2C61-E5D6-0F7D18E02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890805B-912C-04B8-C046-FAFCA1E0E2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CE6A57-A5BB-F254-B8BC-299111FBDBD0}"/>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3FDCEA54-4D89-EC2A-2E4F-A5730D89E9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0CCF01E-3352-9678-FC61-05D177478A31}"/>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260666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4D95-D0BD-32BC-8375-4291AA9B2C5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71C26A7-2CC0-3838-BAC9-7C340B3BBB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F0486FA-06AD-D241-E945-82E6DA7C95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68E4D0F-42C0-E18A-FF5E-AEC491D1AA5A}"/>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6" name="Footer Placeholder 5">
            <a:extLst>
              <a:ext uri="{FF2B5EF4-FFF2-40B4-BE49-F238E27FC236}">
                <a16:creationId xmlns:a16="http://schemas.microsoft.com/office/drawing/2014/main" id="{71ECE927-43F5-A12C-CF48-E9673C8F9BF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B6FE6BB-52B2-B88F-5772-D0D46CC5ACD7}"/>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116148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ACF0-6A24-8332-50E1-141910A2CDD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18B2326-4E16-9590-1193-A91111F9B6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1BEF8-CEF2-CEAD-D523-B95C93D63A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5028574-49B1-6B15-CAD8-10417478AF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CA608C-32A7-373D-C1B1-53AE29B606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475D05DF-0F3F-D432-F979-B2467D99F6EC}"/>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8" name="Footer Placeholder 7">
            <a:extLst>
              <a:ext uri="{FF2B5EF4-FFF2-40B4-BE49-F238E27FC236}">
                <a16:creationId xmlns:a16="http://schemas.microsoft.com/office/drawing/2014/main" id="{37F4B199-EAE7-C1FC-FA55-C7F5A3F787B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9456F36-A750-06C4-6EF4-040EE9144393}"/>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59606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E463-FA36-7DA2-433B-46EF6534BE9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9A9DF6F-8214-68F2-46FA-2DA2C7F813FB}"/>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4" name="Footer Placeholder 3">
            <a:extLst>
              <a:ext uri="{FF2B5EF4-FFF2-40B4-BE49-F238E27FC236}">
                <a16:creationId xmlns:a16="http://schemas.microsoft.com/office/drawing/2014/main" id="{A47A0E2C-2D68-3C8D-2443-0FCACA41159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E5748D6-32DC-10EF-1E63-8011B7B1A734}"/>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4514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82C82-AA3B-D568-DE40-B3E8A7BBA855}"/>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3" name="Footer Placeholder 2">
            <a:extLst>
              <a:ext uri="{FF2B5EF4-FFF2-40B4-BE49-F238E27FC236}">
                <a16:creationId xmlns:a16="http://schemas.microsoft.com/office/drawing/2014/main" id="{0359748C-A177-0573-2474-805BA286E9C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2247839-602E-2944-0650-FB6E01845A32}"/>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259511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E2EE-9ABF-67BA-2A03-ACB634312D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55C256F-C0CC-FDB8-3594-D56AFBE87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D92558D-EBD6-1CD7-1EA4-C43BE19B3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F2D90-7C09-9937-6989-04B4DCFE6ACE}"/>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6" name="Footer Placeholder 5">
            <a:extLst>
              <a:ext uri="{FF2B5EF4-FFF2-40B4-BE49-F238E27FC236}">
                <a16:creationId xmlns:a16="http://schemas.microsoft.com/office/drawing/2014/main" id="{980E9345-96DC-9770-2B93-75807703BD5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BE853ED-A661-5AB1-F37D-243610B5D042}"/>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169453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83DD-7A8A-D699-9C4D-BDA50A7836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0133418-BFB6-FC69-ACFC-8C70EC853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1C476FC-A326-86C6-65A4-59C114539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4CDB7-34B0-2B9B-6987-2ECCF6D7243F}"/>
              </a:ext>
            </a:extLst>
          </p:cNvPr>
          <p:cNvSpPr>
            <a:spLocks noGrp="1"/>
          </p:cNvSpPr>
          <p:nvPr>
            <p:ph type="dt" sz="half" idx="10"/>
          </p:nvPr>
        </p:nvSpPr>
        <p:spPr/>
        <p:txBody>
          <a:bodyPr/>
          <a:lstStyle/>
          <a:p>
            <a:fld id="{70B982DE-B02C-446C-A2E5-6B4518D2309E}" type="datetimeFigureOut">
              <a:rPr lang="en-AU" smtClean="0"/>
              <a:t>11/01/2024</a:t>
            </a:fld>
            <a:endParaRPr lang="en-AU"/>
          </a:p>
        </p:txBody>
      </p:sp>
      <p:sp>
        <p:nvSpPr>
          <p:cNvPr id="6" name="Footer Placeholder 5">
            <a:extLst>
              <a:ext uri="{FF2B5EF4-FFF2-40B4-BE49-F238E27FC236}">
                <a16:creationId xmlns:a16="http://schemas.microsoft.com/office/drawing/2014/main" id="{480A8BFF-1E6B-36D6-5D06-689AB5DA286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BB1CEA1-7219-80BE-2FC5-ABACDA1E7068}"/>
              </a:ext>
            </a:extLst>
          </p:cNvPr>
          <p:cNvSpPr>
            <a:spLocks noGrp="1"/>
          </p:cNvSpPr>
          <p:nvPr>
            <p:ph type="sldNum" sz="quarter" idx="12"/>
          </p:nvPr>
        </p:nvSpPr>
        <p:spPr/>
        <p:txBody>
          <a:bodyPr/>
          <a:lstStyle/>
          <a:p>
            <a:fld id="{AD1EFAEF-1977-4168-AFA5-A2C1E6E85E52}" type="slidenum">
              <a:rPr lang="en-AU" smtClean="0"/>
              <a:t>‹#›</a:t>
            </a:fld>
            <a:endParaRPr lang="en-AU"/>
          </a:p>
        </p:txBody>
      </p:sp>
    </p:spTree>
    <p:extLst>
      <p:ext uri="{BB962C8B-B14F-4D97-AF65-F5344CB8AC3E}">
        <p14:creationId xmlns:p14="http://schemas.microsoft.com/office/powerpoint/2010/main" val="26062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DB2AEF-BB44-5FC4-9C74-4DAC321DBE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B6FA00B-5C82-5446-A7DF-221CD7FB7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FC7E2CC-EEA1-24C7-682B-92B1E4E17C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B982DE-B02C-446C-A2E5-6B4518D2309E}" type="datetimeFigureOut">
              <a:rPr lang="en-AU" smtClean="0"/>
              <a:t>11/01/2024</a:t>
            </a:fld>
            <a:endParaRPr lang="en-AU"/>
          </a:p>
        </p:txBody>
      </p:sp>
      <p:sp>
        <p:nvSpPr>
          <p:cNvPr id="5" name="Footer Placeholder 4">
            <a:extLst>
              <a:ext uri="{FF2B5EF4-FFF2-40B4-BE49-F238E27FC236}">
                <a16:creationId xmlns:a16="http://schemas.microsoft.com/office/drawing/2014/main" id="{7575DD7A-AE8F-9025-F870-27713AB2B2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A2C1699-5DC6-63A2-6AA5-3E44AADBB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1EFAEF-1977-4168-AFA5-A2C1E6E85E52}" type="slidenum">
              <a:rPr lang="en-AU" smtClean="0"/>
              <a:t>‹#›</a:t>
            </a:fld>
            <a:endParaRPr lang="en-AU"/>
          </a:p>
        </p:txBody>
      </p:sp>
    </p:spTree>
    <p:extLst>
      <p:ext uri="{BB962C8B-B14F-4D97-AF65-F5344CB8AC3E}">
        <p14:creationId xmlns:p14="http://schemas.microsoft.com/office/powerpoint/2010/main" val="3927012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hidden="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oy Car Image" descr="Toy cars lined up in a row on floor">
            <a:extLst>
              <a:ext uri="{FF2B5EF4-FFF2-40B4-BE49-F238E27FC236}">
                <a16:creationId xmlns:a16="http://schemas.microsoft.com/office/drawing/2014/main" id="{A339097D-D398-1DF2-F712-89F1CA607D11}"/>
              </a:ext>
            </a:extLst>
          </p:cNvPr>
          <p:cNvPicPr>
            <a:picLocks noChangeAspect="1"/>
          </p:cNvPicPr>
          <p:nvPr/>
        </p:nvPicPr>
        <p:blipFill rotWithShape="1">
          <a:blip r:embed="rId2"/>
          <a:srcRect t="15413"/>
          <a:stretch/>
        </p:blipFill>
        <p:spPr>
          <a:xfrm flipV="1">
            <a:off x="23" y="0"/>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nsparent layer">
            <a:extLst>
              <a:ext uri="{FF2B5EF4-FFF2-40B4-BE49-F238E27FC236}">
                <a16:creationId xmlns:a16="http://schemas.microsoft.com/office/drawing/2014/main" id="{D6AC6F32-9AD3-F7A4-4A6A-CFF78F702CCA}"/>
              </a:ext>
            </a:extLst>
          </p:cNvPr>
          <p:cNvSpPr/>
          <p:nvPr/>
        </p:nvSpPr>
        <p:spPr>
          <a:xfrm>
            <a:off x="-3050" y="-13"/>
            <a:ext cx="12195050" cy="6858000"/>
          </a:xfrm>
          <a:prstGeom prst="rect">
            <a:avLst/>
          </a:prstGeom>
          <a:gradFill>
            <a:gsLst>
              <a:gs pos="0">
                <a:srgbClr val="30C5D2">
                  <a:alpha val="65000"/>
                </a:srgbClr>
              </a:gs>
              <a:gs pos="100000">
                <a:srgbClr val="471069">
                  <a:alpha val="77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rgbClr val="47A9B3"/>
              </a:solidFill>
              <a:highlight>
                <a:srgbClr val="FFFF00"/>
              </a:highlight>
            </a:endParaRPr>
          </a:p>
        </p:txBody>
      </p:sp>
      <p:sp>
        <p:nvSpPr>
          <p:cNvPr id="3" name="Text">
            <a:extLst>
              <a:ext uri="{FF2B5EF4-FFF2-40B4-BE49-F238E27FC236}">
                <a16:creationId xmlns:a16="http://schemas.microsoft.com/office/drawing/2014/main" id="{EC8BA895-C890-4F29-C642-BE6A7163BDBA}"/>
              </a:ext>
            </a:extLst>
          </p:cNvPr>
          <p:cNvSpPr>
            <a:spLocks noGrp="1"/>
          </p:cNvSpPr>
          <p:nvPr>
            <p:ph type="subTitle" idx="1"/>
          </p:nvPr>
        </p:nvSpPr>
        <p:spPr>
          <a:xfrm>
            <a:off x="643466" y="4551037"/>
            <a:ext cx="5449479" cy="1578054"/>
          </a:xfrm>
        </p:spPr>
        <p:txBody>
          <a:bodyPr anchor="b">
            <a:normAutofit/>
          </a:bodyPr>
          <a:lstStyle/>
          <a:p>
            <a:pPr algn="l"/>
            <a:endParaRPr lang="en-AU">
              <a:solidFill>
                <a:srgbClr val="FFFFFF"/>
              </a:solidFill>
            </a:endParaRPr>
          </a:p>
        </p:txBody>
      </p:sp>
      <p:sp>
        <p:nvSpPr>
          <p:cNvPr id="2" name="Title">
            <a:extLst>
              <a:ext uri="{FF2B5EF4-FFF2-40B4-BE49-F238E27FC236}">
                <a16:creationId xmlns:a16="http://schemas.microsoft.com/office/drawing/2014/main" id="{B48CBFBD-B7F5-C72F-595B-F975F0DCDF05}"/>
              </a:ext>
            </a:extLst>
          </p:cNvPr>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latin typeface="Lato Black" panose="020F0502020204030203" pitchFamily="34" charset="0"/>
                <a:ea typeface="Lato Black" panose="020F0502020204030203" pitchFamily="34" charset="0"/>
                <a:cs typeface="Lato Black" panose="020F0502020204030203" pitchFamily="34" charset="0"/>
              </a:rPr>
              <a:t>Australian Vehicle Trends - Data Visualization</a:t>
            </a:r>
            <a:endParaRPr lang="en-AU" sz="5200" dirty="0">
              <a:solidFill>
                <a:srgbClr val="FFFFFF"/>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3" name="Rectangle 12" hidden="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405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426339" y="1412855"/>
            <a:ext cx="1440562" cy="1440562"/>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92988" y="2853417"/>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2839170" y="202063"/>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Q1: How does car price vary by location and location average income?</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graphicFrame>
        <p:nvGraphicFramePr>
          <p:cNvPr id="16" name="Chart 15">
            <a:extLst>
              <a:ext uri="{FF2B5EF4-FFF2-40B4-BE49-F238E27FC236}">
                <a16:creationId xmlns:a16="http://schemas.microsoft.com/office/drawing/2014/main" id="{86C7B022-7768-A214-5FAA-261F9DF2E66E}"/>
              </a:ext>
            </a:extLst>
          </p:cNvPr>
          <p:cNvGraphicFramePr/>
          <p:nvPr>
            <p:extLst>
              <p:ext uri="{D42A27DB-BD31-4B8C-83A1-F6EECF244321}">
                <p14:modId xmlns:p14="http://schemas.microsoft.com/office/powerpoint/2010/main" val="1944676555"/>
              </p:ext>
            </p:extLst>
          </p:nvPr>
        </p:nvGraphicFramePr>
        <p:xfrm>
          <a:off x="2233168" y="1280924"/>
          <a:ext cx="8128000" cy="5105273"/>
        </p:xfrm>
        <a:graphic>
          <a:graphicData uri="http://schemas.openxmlformats.org/drawingml/2006/chart">
            <c:chart xmlns:c="http://schemas.openxmlformats.org/drawingml/2006/chart" xmlns:r="http://schemas.openxmlformats.org/officeDocument/2006/relationships" r:id="rId3"/>
          </a:graphicData>
        </a:graphic>
      </p:graphicFrame>
      <p:sp>
        <p:nvSpPr>
          <p:cNvPr id="4" name="Dom">
            <a:extLst>
              <a:ext uri="{FF2B5EF4-FFF2-40B4-BE49-F238E27FC236}">
                <a16:creationId xmlns:a16="http://schemas.microsoft.com/office/drawing/2014/main" id="{150E4CA8-6DD3-79E0-2698-1CCD1341BFEC}"/>
              </a:ext>
            </a:extLst>
          </p:cNvPr>
          <p:cNvSpPr/>
          <p:nvPr/>
        </p:nvSpPr>
        <p:spPr>
          <a:xfrm>
            <a:off x="9400613" y="80594"/>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Husna">
            <a:extLst>
              <a:ext uri="{FF2B5EF4-FFF2-40B4-BE49-F238E27FC236}">
                <a16:creationId xmlns:a16="http://schemas.microsoft.com/office/drawing/2014/main" id="{083207BE-D35A-5BC2-4B6E-E945C8F5779A}"/>
              </a:ext>
            </a:extLst>
          </p:cNvPr>
          <p:cNvSpPr/>
          <p:nvPr/>
        </p:nvSpPr>
        <p:spPr>
          <a:xfrm>
            <a:off x="10758542" y="80594"/>
            <a:ext cx="1200329" cy="1200329"/>
          </a:xfrm>
          <a:prstGeom prst="ellipse">
            <a:avLst/>
          </a:prstGeom>
          <a:blipFill>
            <a:blip r:embed="rId5"/>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513846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7" dur="500"/>
                                        <p:tgtEl>
                                          <p:spTgt spid="16">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0" dur="500"/>
                                        <p:tgtEl>
                                          <p:spTgt spid="16">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13" dur="500"/>
                                        <p:tgtEl>
                                          <p:spTgt spid="16">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16" dur="500"/>
                                        <p:tgtEl>
                                          <p:spTgt spid="16">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19" dur="500"/>
                                        <p:tgtEl>
                                          <p:spTgt spid="16">
                                            <p:graphicEl>
                                              <a:chart seriesIdx="-4" categoryIdx="3"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22" dur="500"/>
                                        <p:tgtEl>
                                          <p:spTgt spid="16">
                                            <p:graphicEl>
                                              <a:chart seriesIdx="-4" categoryIdx="4" bldStep="category"/>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wipe(down)">
                                      <p:cBhvr>
                                        <p:cTn id="25" dur="500"/>
                                        <p:tgtEl>
                                          <p:spTgt spid="16">
                                            <p:graphicEl>
                                              <a:chart seriesIdx="-4" categoryIdx="5" bldStep="category"/>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wipe(down)">
                                      <p:cBhvr>
                                        <p:cTn id="28" dur="500"/>
                                        <p:tgtEl>
                                          <p:spTgt spid="16">
                                            <p:graphicEl>
                                              <a:chart seriesIdx="-4" categoryIdx="6"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Chart bld="category"/>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426339" y="1412855"/>
            <a:ext cx="1440562" cy="1440562"/>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92988" y="2853417"/>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2839170" y="202063"/>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Q1: How does car price vary by location and location average income?</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graphicFrame>
        <p:nvGraphicFramePr>
          <p:cNvPr id="16" name="Chart 15">
            <a:extLst>
              <a:ext uri="{FF2B5EF4-FFF2-40B4-BE49-F238E27FC236}">
                <a16:creationId xmlns:a16="http://schemas.microsoft.com/office/drawing/2014/main" id="{86C7B022-7768-A214-5FAA-261F9DF2E66E}"/>
              </a:ext>
            </a:extLst>
          </p:cNvPr>
          <p:cNvGraphicFramePr/>
          <p:nvPr>
            <p:extLst>
              <p:ext uri="{D42A27DB-BD31-4B8C-83A1-F6EECF244321}">
                <p14:modId xmlns:p14="http://schemas.microsoft.com/office/powerpoint/2010/main" val="78578936"/>
              </p:ext>
            </p:extLst>
          </p:nvPr>
        </p:nvGraphicFramePr>
        <p:xfrm>
          <a:off x="2233168" y="1280924"/>
          <a:ext cx="8128000" cy="5105273"/>
        </p:xfrm>
        <a:graphic>
          <a:graphicData uri="http://schemas.openxmlformats.org/drawingml/2006/chart">
            <c:chart xmlns:c="http://schemas.openxmlformats.org/drawingml/2006/chart" xmlns:r="http://schemas.openxmlformats.org/officeDocument/2006/relationships" r:id="rId3"/>
          </a:graphicData>
        </a:graphic>
      </p:graphicFrame>
      <p:sp>
        <p:nvSpPr>
          <p:cNvPr id="17" name="Dom">
            <a:extLst>
              <a:ext uri="{FF2B5EF4-FFF2-40B4-BE49-F238E27FC236}">
                <a16:creationId xmlns:a16="http://schemas.microsoft.com/office/drawing/2014/main" id="{D4880851-7003-6E22-7367-7C9E010F1814}"/>
              </a:ext>
            </a:extLst>
          </p:cNvPr>
          <p:cNvSpPr/>
          <p:nvPr/>
        </p:nvSpPr>
        <p:spPr>
          <a:xfrm>
            <a:off x="9400613" y="80594"/>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Husna">
            <a:extLst>
              <a:ext uri="{FF2B5EF4-FFF2-40B4-BE49-F238E27FC236}">
                <a16:creationId xmlns:a16="http://schemas.microsoft.com/office/drawing/2014/main" id="{FCCA4989-CD61-5405-78B8-D0E69A84B160}"/>
              </a:ext>
            </a:extLst>
          </p:cNvPr>
          <p:cNvSpPr/>
          <p:nvPr/>
        </p:nvSpPr>
        <p:spPr>
          <a:xfrm>
            <a:off x="10758542" y="80594"/>
            <a:ext cx="1200329" cy="1200329"/>
          </a:xfrm>
          <a:prstGeom prst="ellipse">
            <a:avLst/>
          </a:prstGeom>
          <a:blipFill>
            <a:blip r:embed="rId5"/>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971654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7" dur="500"/>
                                        <p:tgtEl>
                                          <p:spTgt spid="16">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0" dur="500"/>
                                        <p:tgtEl>
                                          <p:spTgt spid="16">
                                            <p:graphicEl>
                                              <a:chart seriesIdx="-4" categoryIdx="0" bldStep="category"/>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13" dur="500"/>
                                        <p:tgtEl>
                                          <p:spTgt spid="16">
                                            <p:graphicEl>
                                              <a:chart seriesIdx="-4" categoryIdx="1" bldStep="category"/>
                                            </p:graphic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16" dur="500"/>
                                        <p:tgtEl>
                                          <p:spTgt spid="16">
                                            <p:graphicEl>
                                              <a:chart seriesIdx="-4" categoryIdx="2" bldStep="category"/>
                                            </p:graphic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19" dur="500"/>
                                        <p:tgtEl>
                                          <p:spTgt spid="16">
                                            <p:graphicEl>
                                              <a:chart seriesIdx="-4" categoryIdx="3" bldStep="category"/>
                                            </p:graphic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22" dur="500"/>
                                        <p:tgtEl>
                                          <p:spTgt spid="16">
                                            <p:graphicEl>
                                              <a:chart seriesIdx="-4" categoryIdx="4" bldStep="category"/>
                                            </p:graphic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wipe(down)">
                                      <p:cBhvr>
                                        <p:cTn id="25" dur="500"/>
                                        <p:tgtEl>
                                          <p:spTgt spid="16">
                                            <p:graphicEl>
                                              <a:chart seriesIdx="-4" categoryIdx="5" bldStep="category"/>
                                            </p:graphic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wipe(down)">
                                      <p:cBhvr>
                                        <p:cTn id="28" dur="500"/>
                                        <p:tgtEl>
                                          <p:spTgt spid="16">
                                            <p:graphicEl>
                                              <a:chart seriesIdx="-4" categoryIdx="6" bldStep="category"/>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6">
                                            <p:graphicEl>
                                              <a:chart seriesIdx="-4" categoryIdx="7" bldStep="category"/>
                                            </p:graphicEl>
                                          </p:spTgt>
                                        </p:tgtEl>
                                        <p:attrNameLst>
                                          <p:attrName>style.visibility</p:attrName>
                                        </p:attrNameLst>
                                      </p:cBhvr>
                                      <p:to>
                                        <p:strVal val="visible"/>
                                      </p:to>
                                    </p:set>
                                    <p:animEffect transition="in" filter="wipe(down)">
                                      <p:cBhvr>
                                        <p:cTn id="31" dur="500"/>
                                        <p:tgtEl>
                                          <p:spTgt spid="16">
                                            <p:graphicEl>
                                              <a:chart seriesIdx="-4" categoryIdx="7" bldStep="category"/>
                                            </p:graphic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graphicEl>
                                              <a:chart seriesIdx="-4" categoryIdx="8" bldStep="category"/>
                                            </p:graphicEl>
                                          </p:spTgt>
                                        </p:tgtEl>
                                        <p:attrNameLst>
                                          <p:attrName>style.visibility</p:attrName>
                                        </p:attrNameLst>
                                      </p:cBhvr>
                                      <p:to>
                                        <p:strVal val="visible"/>
                                      </p:to>
                                    </p:set>
                                    <p:animEffect transition="in" filter="wipe(down)">
                                      <p:cBhvr>
                                        <p:cTn id="34" dur="500"/>
                                        <p:tgtEl>
                                          <p:spTgt spid="16">
                                            <p:graphicEl>
                                              <a:chart seriesIdx="-4" categoryIdx="8" bldStep="category"/>
                                            </p:graphic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graphicEl>
                                              <a:chart seriesIdx="-4" categoryIdx="9" bldStep="category"/>
                                            </p:graphicEl>
                                          </p:spTgt>
                                        </p:tgtEl>
                                        <p:attrNameLst>
                                          <p:attrName>style.visibility</p:attrName>
                                        </p:attrNameLst>
                                      </p:cBhvr>
                                      <p:to>
                                        <p:strVal val="visible"/>
                                      </p:to>
                                    </p:set>
                                    <p:animEffect transition="in" filter="wipe(down)">
                                      <p:cBhvr>
                                        <p:cTn id="37" dur="500"/>
                                        <p:tgtEl>
                                          <p:spTgt spid="16">
                                            <p:graphicEl>
                                              <a:chart seriesIdx="-4" categoryIdx="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Chart bld="category"/>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Findings</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426339" y="1412855"/>
            <a:ext cx="1440562" cy="1440562"/>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92988" y="2853417"/>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2839170" y="202063"/>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Q1: How does car price vary by location and location average income?</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4" name="Picture 3">
            <a:extLst>
              <a:ext uri="{FF2B5EF4-FFF2-40B4-BE49-F238E27FC236}">
                <a16:creationId xmlns:a16="http://schemas.microsoft.com/office/drawing/2014/main" id="{99608A62-2C31-B69F-14EA-96DEE40EEB0A}"/>
              </a:ext>
            </a:extLst>
          </p:cNvPr>
          <p:cNvPicPr>
            <a:picLocks noChangeAspect="1"/>
          </p:cNvPicPr>
          <p:nvPr/>
        </p:nvPicPr>
        <p:blipFill>
          <a:blip r:embed="rId3"/>
          <a:stretch>
            <a:fillRect/>
          </a:stretch>
        </p:blipFill>
        <p:spPr>
          <a:xfrm>
            <a:off x="2024501" y="1170137"/>
            <a:ext cx="5690638" cy="5485800"/>
          </a:xfrm>
          <a:prstGeom prst="rect">
            <a:avLst/>
          </a:prstGeom>
        </p:spPr>
      </p:pic>
      <p:sp>
        <p:nvSpPr>
          <p:cNvPr id="9" name="TextBox 8">
            <a:extLst>
              <a:ext uri="{FF2B5EF4-FFF2-40B4-BE49-F238E27FC236}">
                <a16:creationId xmlns:a16="http://schemas.microsoft.com/office/drawing/2014/main" id="{9B146D68-A0BA-0774-E54C-459606E6BA9C}"/>
              </a:ext>
            </a:extLst>
          </p:cNvPr>
          <p:cNvSpPr txBox="1"/>
          <p:nvPr/>
        </p:nvSpPr>
        <p:spPr>
          <a:xfrm>
            <a:off x="8296275" y="1914525"/>
            <a:ext cx="3662596" cy="2031325"/>
          </a:xfrm>
          <a:prstGeom prst="rect">
            <a:avLst/>
          </a:prstGeom>
          <a:noFill/>
        </p:spPr>
        <p:txBody>
          <a:bodyPr wrap="square" rtlCol="0">
            <a:spAutoFit/>
          </a:bodyPr>
          <a:lstStyle/>
          <a:p>
            <a:r>
              <a:rPr lang="en-US" dirty="0"/>
              <a:t>Findings:</a:t>
            </a:r>
          </a:p>
          <a:p>
            <a:endParaRPr lang="en-US" dirty="0"/>
          </a:p>
          <a:p>
            <a:pPr marL="285750" indent="-285750">
              <a:buFont typeface="Arial" panose="020B0604020202020204" pitchFamily="34" charset="0"/>
              <a:buChar char="•"/>
            </a:pPr>
            <a:r>
              <a:rPr lang="en-AU" dirty="0"/>
              <a:t>Top 2 vehicle price by State are Tasmania and WA</a:t>
            </a:r>
          </a:p>
          <a:p>
            <a:pPr marL="285750" indent="-285750">
              <a:buFont typeface="Arial" panose="020B0604020202020204" pitchFamily="34" charset="0"/>
              <a:buChar char="•"/>
            </a:pPr>
            <a:r>
              <a:rPr lang="en-AU" dirty="0"/>
              <a:t>Top 2 vehicle price by Suburb are Rushcutters Bay and Geelong West</a:t>
            </a:r>
          </a:p>
        </p:txBody>
      </p:sp>
      <p:sp>
        <p:nvSpPr>
          <p:cNvPr id="10" name="Dom">
            <a:extLst>
              <a:ext uri="{FF2B5EF4-FFF2-40B4-BE49-F238E27FC236}">
                <a16:creationId xmlns:a16="http://schemas.microsoft.com/office/drawing/2014/main" id="{856DAD50-C2F8-4E86-27F7-31A0A42EA915}"/>
              </a:ext>
            </a:extLst>
          </p:cNvPr>
          <p:cNvSpPr/>
          <p:nvPr/>
        </p:nvSpPr>
        <p:spPr>
          <a:xfrm>
            <a:off x="9400613" y="80594"/>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Husna">
            <a:extLst>
              <a:ext uri="{FF2B5EF4-FFF2-40B4-BE49-F238E27FC236}">
                <a16:creationId xmlns:a16="http://schemas.microsoft.com/office/drawing/2014/main" id="{60864DDB-6270-F52F-D561-4DC1BF7BBF60}"/>
              </a:ext>
            </a:extLst>
          </p:cNvPr>
          <p:cNvSpPr/>
          <p:nvPr/>
        </p:nvSpPr>
        <p:spPr>
          <a:xfrm>
            <a:off x="10758542" y="80594"/>
            <a:ext cx="1200329" cy="1200329"/>
          </a:xfrm>
          <a:prstGeom prst="ellipse">
            <a:avLst/>
          </a:prstGeom>
          <a:blipFill>
            <a:blip r:embed="rId5"/>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917815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3059668"/>
            <a:ext cx="1636039"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Dominik F</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1200329"/>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Q2: How much does engine size (engine volume and number of cylinders) affect fuel consumptions?</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Dom">
            <a:extLst>
              <a:ext uri="{FF2B5EF4-FFF2-40B4-BE49-F238E27FC236}">
                <a16:creationId xmlns:a16="http://schemas.microsoft.com/office/drawing/2014/main" id="{32B2D702-8AE8-E61D-7B4A-9B1F71BC6ABF}"/>
              </a:ext>
            </a:extLst>
          </p:cNvPr>
          <p:cNvSpPr/>
          <p:nvPr/>
        </p:nvSpPr>
        <p:spPr>
          <a:xfrm>
            <a:off x="566040" y="1662047"/>
            <a:ext cx="1397621" cy="1397621"/>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Husna">
            <a:extLst>
              <a:ext uri="{FF2B5EF4-FFF2-40B4-BE49-F238E27FC236}">
                <a16:creationId xmlns:a16="http://schemas.microsoft.com/office/drawing/2014/main" id="{B147D521-E2B5-4965-3B2C-40090569D867}"/>
              </a:ext>
            </a:extLst>
          </p:cNvPr>
          <p:cNvSpPr/>
          <p:nvPr/>
        </p:nvSpPr>
        <p:spPr>
          <a:xfrm>
            <a:off x="10758542" y="80594"/>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 name="Picture 9" descr="A graph with blue dots and a red line&#10;&#10;Description automatically generated">
            <a:extLst>
              <a:ext uri="{FF2B5EF4-FFF2-40B4-BE49-F238E27FC236}">
                <a16:creationId xmlns:a16="http://schemas.microsoft.com/office/drawing/2014/main" id="{6623CAFD-8DB5-ECBB-FC99-97992FD9C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967" y="1280923"/>
            <a:ext cx="6596063" cy="5010365"/>
          </a:xfrm>
          <a:prstGeom prst="rect">
            <a:avLst/>
          </a:prstGeom>
        </p:spPr>
      </p:pic>
    </p:spTree>
    <p:extLst>
      <p:ext uri="{BB962C8B-B14F-4D97-AF65-F5344CB8AC3E}">
        <p14:creationId xmlns:p14="http://schemas.microsoft.com/office/powerpoint/2010/main" val="1447660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Findings</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3059668"/>
            <a:ext cx="1636039"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Dominik F</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1200329"/>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Q2: How much does engine size (engine volume and number of cylinders) affect fuel consumptions?</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8" name="Dom">
            <a:extLst>
              <a:ext uri="{FF2B5EF4-FFF2-40B4-BE49-F238E27FC236}">
                <a16:creationId xmlns:a16="http://schemas.microsoft.com/office/drawing/2014/main" id="{2599F495-68AA-73AC-F9E8-A848807088AC}"/>
              </a:ext>
            </a:extLst>
          </p:cNvPr>
          <p:cNvSpPr/>
          <p:nvPr/>
        </p:nvSpPr>
        <p:spPr>
          <a:xfrm>
            <a:off x="566040" y="1662047"/>
            <a:ext cx="1397621" cy="1397621"/>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Husna">
            <a:extLst>
              <a:ext uri="{FF2B5EF4-FFF2-40B4-BE49-F238E27FC236}">
                <a16:creationId xmlns:a16="http://schemas.microsoft.com/office/drawing/2014/main" id="{ECCDD21E-4ACB-41E8-82C8-92970FB3CCC1}"/>
              </a:ext>
            </a:extLst>
          </p:cNvPr>
          <p:cNvSpPr/>
          <p:nvPr/>
        </p:nvSpPr>
        <p:spPr>
          <a:xfrm>
            <a:off x="10758542" y="80594"/>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 name="Picture 9" descr="A graph of a number of cylinders&#10;&#10;Description automatically generated">
            <a:extLst>
              <a:ext uri="{FF2B5EF4-FFF2-40B4-BE49-F238E27FC236}">
                <a16:creationId xmlns:a16="http://schemas.microsoft.com/office/drawing/2014/main" id="{88B998D2-36B6-1631-9C00-DF9E8498C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840" y="1280923"/>
            <a:ext cx="7439025" cy="5229225"/>
          </a:xfrm>
          <a:prstGeom prst="rect">
            <a:avLst/>
          </a:prstGeom>
        </p:spPr>
      </p:pic>
    </p:spTree>
    <p:extLst>
      <p:ext uri="{BB962C8B-B14F-4D97-AF65-F5344CB8AC3E}">
        <p14:creationId xmlns:p14="http://schemas.microsoft.com/office/powerpoint/2010/main" val="3279869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10828138"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2809876"/>
            <a:ext cx="1636039" cy="646331"/>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9" name="Husna">
            <a:extLst>
              <a:ext uri="{FF2B5EF4-FFF2-40B4-BE49-F238E27FC236}">
                <a16:creationId xmlns:a16="http://schemas.microsoft.com/office/drawing/2014/main" id="{594C3150-F1A6-CC90-256B-94949ABA0E90}"/>
              </a:ext>
            </a:extLst>
          </p:cNvPr>
          <p:cNvSpPr/>
          <p:nvPr/>
        </p:nvSpPr>
        <p:spPr>
          <a:xfrm>
            <a:off x="566041" y="1412256"/>
            <a:ext cx="1397620" cy="1397620"/>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1" name="Picture 10" descr="A graph of orange bars&#10;&#10;Description automatically generated">
            <a:extLst>
              <a:ext uri="{FF2B5EF4-FFF2-40B4-BE49-F238E27FC236}">
                <a16:creationId xmlns:a16="http://schemas.microsoft.com/office/drawing/2014/main" id="{8447D179-3829-982F-4C34-40809793D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870" y="1351181"/>
            <a:ext cx="8420101" cy="4210051"/>
          </a:xfrm>
          <a:prstGeom prst="rect">
            <a:avLst/>
          </a:prstGeom>
        </p:spPr>
      </p:pic>
    </p:spTree>
    <p:extLst>
      <p:ext uri="{BB962C8B-B14F-4D97-AF65-F5344CB8AC3E}">
        <p14:creationId xmlns:p14="http://schemas.microsoft.com/office/powerpoint/2010/main" val="3819052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10828138"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2809876"/>
            <a:ext cx="1636039" cy="646331"/>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9" name="Husna">
            <a:extLst>
              <a:ext uri="{FF2B5EF4-FFF2-40B4-BE49-F238E27FC236}">
                <a16:creationId xmlns:a16="http://schemas.microsoft.com/office/drawing/2014/main" id="{594C3150-F1A6-CC90-256B-94949ABA0E90}"/>
              </a:ext>
            </a:extLst>
          </p:cNvPr>
          <p:cNvSpPr/>
          <p:nvPr/>
        </p:nvSpPr>
        <p:spPr>
          <a:xfrm>
            <a:off x="566041" y="1412256"/>
            <a:ext cx="1397620" cy="1397620"/>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descr="A graph with green rectangles&#10;&#10;Description automatically generated">
            <a:extLst>
              <a:ext uri="{FF2B5EF4-FFF2-40B4-BE49-F238E27FC236}">
                <a16:creationId xmlns:a16="http://schemas.microsoft.com/office/drawing/2014/main" id="{6B3D24E1-1905-4ABA-2579-498AF762C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870" y="1412256"/>
            <a:ext cx="8626058" cy="4313029"/>
          </a:xfrm>
          <a:prstGeom prst="rect">
            <a:avLst/>
          </a:prstGeom>
        </p:spPr>
      </p:pic>
    </p:spTree>
    <p:extLst>
      <p:ext uri="{BB962C8B-B14F-4D97-AF65-F5344CB8AC3E}">
        <p14:creationId xmlns:p14="http://schemas.microsoft.com/office/powerpoint/2010/main" val="3773005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10828138"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2809876"/>
            <a:ext cx="1636039" cy="646331"/>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9" name="Husna">
            <a:extLst>
              <a:ext uri="{FF2B5EF4-FFF2-40B4-BE49-F238E27FC236}">
                <a16:creationId xmlns:a16="http://schemas.microsoft.com/office/drawing/2014/main" id="{594C3150-F1A6-CC90-256B-94949ABA0E90}"/>
              </a:ext>
            </a:extLst>
          </p:cNvPr>
          <p:cNvSpPr/>
          <p:nvPr/>
        </p:nvSpPr>
        <p:spPr>
          <a:xfrm>
            <a:off x="566041" y="1412256"/>
            <a:ext cx="1397620" cy="1397620"/>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descr="A green bar graph with black text&#10;&#10;Description automatically generated">
            <a:extLst>
              <a:ext uri="{FF2B5EF4-FFF2-40B4-BE49-F238E27FC236}">
                <a16:creationId xmlns:a16="http://schemas.microsoft.com/office/drawing/2014/main" id="{F5E71C17-DFB1-D2DF-E029-65DDCEE89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871" y="1412257"/>
            <a:ext cx="8745268" cy="4372634"/>
          </a:xfrm>
          <a:prstGeom prst="rect">
            <a:avLst/>
          </a:prstGeom>
        </p:spPr>
      </p:pic>
    </p:spTree>
    <p:extLst>
      <p:ext uri="{BB962C8B-B14F-4D97-AF65-F5344CB8AC3E}">
        <p14:creationId xmlns:p14="http://schemas.microsoft.com/office/powerpoint/2010/main" val="539672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Findings</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6286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10828138"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93503AE0-7DC2-B625-C970-2446E3A4B996}"/>
              </a:ext>
            </a:extLst>
          </p:cNvPr>
          <p:cNvSpPr txBox="1"/>
          <p:nvPr/>
        </p:nvSpPr>
        <p:spPr>
          <a:xfrm>
            <a:off x="446832" y="2809876"/>
            <a:ext cx="1636039" cy="646331"/>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6259409C-8BDC-784C-855D-815C9D967929}"/>
              </a:ext>
            </a:extLst>
          </p:cNvPr>
          <p:cNvSpPr txBox="1"/>
          <p:nvPr/>
        </p:nvSpPr>
        <p:spPr>
          <a:xfrm>
            <a:off x="2894078" y="8059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Husna">
            <a:extLst>
              <a:ext uri="{FF2B5EF4-FFF2-40B4-BE49-F238E27FC236}">
                <a16:creationId xmlns:a16="http://schemas.microsoft.com/office/drawing/2014/main" id="{3315AB05-42A5-102C-E080-B4FFF4E00208}"/>
              </a:ext>
            </a:extLst>
          </p:cNvPr>
          <p:cNvSpPr/>
          <p:nvPr/>
        </p:nvSpPr>
        <p:spPr>
          <a:xfrm>
            <a:off x="566041" y="1412256"/>
            <a:ext cx="1397620" cy="1397620"/>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9" name="Picture 8" descr="A graph of green bars&#10;&#10;Description automatically generated with medium confidence">
            <a:extLst>
              <a:ext uri="{FF2B5EF4-FFF2-40B4-BE49-F238E27FC236}">
                <a16:creationId xmlns:a16="http://schemas.microsoft.com/office/drawing/2014/main" id="{976D0BA5-800C-CA97-E885-B50C02216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870" y="1397793"/>
            <a:ext cx="8580324" cy="4290163"/>
          </a:xfrm>
          <a:prstGeom prst="rect">
            <a:avLst/>
          </a:prstGeom>
        </p:spPr>
      </p:pic>
    </p:spTree>
    <p:extLst>
      <p:ext uri="{BB962C8B-B14F-4D97-AF65-F5344CB8AC3E}">
        <p14:creationId xmlns:p14="http://schemas.microsoft.com/office/powerpoint/2010/main" val="872596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3944852" y="4258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Conclusion</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0" y="310573"/>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Husna">
            <a:extLst>
              <a:ext uri="{FF2B5EF4-FFF2-40B4-BE49-F238E27FC236}">
                <a16:creationId xmlns:a16="http://schemas.microsoft.com/office/drawing/2014/main" id="{DBC9AE82-975E-A3E9-68C7-E28DF717ED53}"/>
              </a:ext>
            </a:extLst>
          </p:cNvPr>
          <p:cNvSpPr/>
          <p:nvPr/>
        </p:nvSpPr>
        <p:spPr>
          <a:xfrm>
            <a:off x="2572590" y="293987"/>
            <a:ext cx="1200329" cy="1200329"/>
          </a:xfrm>
          <a:prstGeom prst="ellipse">
            <a:avLst/>
          </a:prstGeom>
          <a:blipFill>
            <a:blip r:embed="rId3"/>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extBox 4">
            <a:extLst>
              <a:ext uri="{FF2B5EF4-FFF2-40B4-BE49-F238E27FC236}">
                <a16:creationId xmlns:a16="http://schemas.microsoft.com/office/drawing/2014/main" id="{5D47BBF3-3044-9FB6-6435-317A9623D2C7}"/>
              </a:ext>
            </a:extLst>
          </p:cNvPr>
          <p:cNvSpPr txBox="1"/>
          <p:nvPr/>
        </p:nvSpPr>
        <p:spPr>
          <a:xfrm>
            <a:off x="700086" y="1634726"/>
            <a:ext cx="10791825" cy="2862322"/>
          </a:xfrm>
          <a:prstGeom prst="rect">
            <a:avLst/>
          </a:prstGeom>
          <a:noFill/>
        </p:spPr>
        <p:txBody>
          <a:bodyPr wrap="square" rtlCol="0">
            <a:spAutoFit/>
          </a:bodyPr>
          <a:lstStyle/>
          <a:p>
            <a:r>
              <a:rPr lang="en-US" dirty="0"/>
              <a:t>The findings from this dataset are the recent vehicle listing data in Australia. Our aim to perform exploratory data analysis to determine relationships between different variables and find trends in vehicle sales, location and engine size by fuel consumption has been discussed in this presentation. From our findings, the suburb with the highest average vehicle price are Rushcutters Bay and Geelong West. The states with the highest average vehicle prices are Tasmania and Western Australia.</a:t>
            </a:r>
          </a:p>
          <a:p>
            <a:endParaRPr lang="en-US" dirty="0"/>
          </a:p>
          <a:p>
            <a:br>
              <a:rPr lang="en-US" dirty="0"/>
            </a:br>
            <a:br>
              <a:rPr lang="en-US" dirty="0"/>
            </a:br>
            <a:br>
              <a:rPr lang="en-US" dirty="0"/>
            </a:br>
            <a:r>
              <a:rPr lang="en-US" dirty="0"/>
              <a:t> </a:t>
            </a:r>
            <a:endParaRPr lang="en-AU" dirty="0"/>
          </a:p>
        </p:txBody>
      </p:sp>
      <p:sp>
        <p:nvSpPr>
          <p:cNvPr id="8" name="Dom">
            <a:extLst>
              <a:ext uri="{FF2B5EF4-FFF2-40B4-BE49-F238E27FC236}">
                <a16:creationId xmlns:a16="http://schemas.microsoft.com/office/drawing/2014/main" id="{4BD4CB07-0859-5088-5246-7E4E225DA270}"/>
              </a:ext>
            </a:extLst>
          </p:cNvPr>
          <p:cNvSpPr/>
          <p:nvPr/>
        </p:nvSpPr>
        <p:spPr>
          <a:xfrm>
            <a:off x="1286295" y="310572"/>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799105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ity skyline with tall buildings&#10;&#10;Description automatically generated">
            <a:extLst>
              <a:ext uri="{FF2B5EF4-FFF2-40B4-BE49-F238E27FC236}">
                <a16:creationId xmlns:a16="http://schemas.microsoft.com/office/drawing/2014/main" id="{0B0087DC-5E38-90EF-3182-B6AA12BD46F2}"/>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1"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0" y="0"/>
            <a:ext cx="12191997" cy="6858000"/>
          </a:xfrm>
          <a:prstGeom prst="rect">
            <a:avLst/>
          </a:prstGeom>
          <a:gradFill>
            <a:gsLst>
              <a:gs pos="71000">
                <a:schemeClr val="bg1"/>
              </a:gs>
              <a:gs pos="35000">
                <a:schemeClr val="bg1">
                  <a:alpha val="15000"/>
                </a:schemeClr>
              </a:gs>
              <a:gs pos="1000">
                <a:srgbClr val="471069"/>
              </a:gs>
              <a:gs pos="100000">
                <a:srgbClr val="47A9B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Project Description">
            <a:extLst>
              <a:ext uri="{FF2B5EF4-FFF2-40B4-BE49-F238E27FC236}">
                <a16:creationId xmlns:a16="http://schemas.microsoft.com/office/drawing/2014/main" id="{E6DA3F46-7BAE-607C-6010-9A6A79DA44AD}"/>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Project Description</a:t>
            </a:r>
          </a:p>
        </p:txBody>
      </p:sp>
      <p:sp>
        <p:nvSpPr>
          <p:cNvPr id="4" name="TextBox 3">
            <a:extLst>
              <a:ext uri="{FF2B5EF4-FFF2-40B4-BE49-F238E27FC236}">
                <a16:creationId xmlns:a16="http://schemas.microsoft.com/office/drawing/2014/main" id="{90592B15-F61A-6E35-3587-4CF5D89F45FA}"/>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150000"/>
              </a:lnSpc>
              <a:spcAft>
                <a:spcPts val="600"/>
              </a:spcAft>
            </a:pPr>
            <a:r>
              <a:rPr lang="en-US" sz="2000"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Looking at recent vehicle listing data in Australia, we aim to perform exploratory data analysis to determine relationships between different variables and find trends in vehicle sales.</a:t>
            </a:r>
          </a:p>
        </p:txBody>
      </p:sp>
      <p:sp>
        <p:nvSpPr>
          <p:cNvPr id="7" name="Rectangle 6" hidden="1">
            <a:extLst>
              <a:ext uri="{FF2B5EF4-FFF2-40B4-BE49-F238E27FC236}">
                <a16:creationId xmlns:a16="http://schemas.microsoft.com/office/drawing/2014/main" id="{4DD2BC7D-5B15-4F32-780D-E247A0341BCA}"/>
              </a:ext>
            </a:extLst>
          </p:cNvPr>
          <p:cNvSpPr/>
          <p:nvPr/>
        </p:nvSpPr>
        <p:spPr>
          <a:xfrm>
            <a:off x="0" y="0"/>
            <a:ext cx="12192000" cy="6858000"/>
          </a:xfrm>
          <a:prstGeom prst="rect">
            <a:avLst/>
          </a:prstGeom>
          <a:solidFill>
            <a:schemeClr val="tx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257102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4090521" y="254430"/>
            <a:ext cx="4010958" cy="128861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Thank you</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1013106" y="1022564"/>
            <a:ext cx="2272266" cy="2272266"/>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4959867" y="1022564"/>
            <a:ext cx="2272266" cy="2272266"/>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Husna">
            <a:extLst>
              <a:ext uri="{FF2B5EF4-FFF2-40B4-BE49-F238E27FC236}">
                <a16:creationId xmlns:a16="http://schemas.microsoft.com/office/drawing/2014/main" id="{DBC9AE82-975E-A3E9-68C7-E28DF717ED53}"/>
              </a:ext>
            </a:extLst>
          </p:cNvPr>
          <p:cNvSpPr/>
          <p:nvPr/>
        </p:nvSpPr>
        <p:spPr>
          <a:xfrm>
            <a:off x="9163890" y="1022564"/>
            <a:ext cx="2272266" cy="2272266"/>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093807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path" presetSubtype="0" repeatCount="10000" accel="34000" autoRev="1" fill="remove" grpId="0" nodeType="withEffect" p14:presetBounceEnd="72000">
                                      <p:stCondLst>
                                        <p:cond delay="0"/>
                                      </p:stCondLst>
                                      <p:childTnLst>
                                        <p:animMotion origin="layout" path="M -2.08333E-6 -3.33333E-6 L 0.00104 0.09792 " pathEditMode="relative" rAng="0" ptsTypes="AA" p14:bounceEnd="72000">
                                          <p:cBhvr>
                                            <p:cTn id="8" dur="2000" fill="hold"/>
                                            <p:tgtEl>
                                              <p:spTgt spid="2"/>
                                            </p:tgtEl>
                                            <p:attrNameLst>
                                              <p:attrName>ppt_x</p:attrName>
                                              <p:attrName>ppt_y</p:attrName>
                                            </p:attrNameLst>
                                          </p:cBhvr>
                                          <p:rCtr x="52" y="4884"/>
                                        </p:animMotion>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path" presetSubtype="0" repeatCount="10000" accel="34000" autoRev="1" fill="remove" grpId="1" nodeType="withEffect" p14:presetBounceEnd="72000">
                                      <p:stCondLst>
                                        <p:cond delay="0"/>
                                      </p:stCondLst>
                                      <p:childTnLst>
                                        <p:animMotion origin="layout" path="M 0 0.00023 L 0 0.09931 " pathEditMode="relative" rAng="0" ptsTypes="AA" p14:bounceEnd="72000">
                                          <p:cBhvr>
                                            <p:cTn id="12" dur="2000" fill="hold"/>
                                            <p:tgtEl>
                                              <p:spTgt spid="6"/>
                                            </p:tgtEl>
                                            <p:attrNameLst>
                                              <p:attrName>ppt_x</p:attrName>
                                              <p:attrName>ppt_y</p:attrName>
                                            </p:attrNameLst>
                                          </p:cBhvr>
                                          <p:rCtr x="0" y="4954"/>
                                        </p:animMotion>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42" presetClass="path" presetSubtype="0" repeatCount="10000" accel="33000" autoRev="1" fill="hold" grpId="1" nodeType="withEffect" p14:presetBounceEnd="72000">
                                      <p:stCondLst>
                                        <p:cond delay="0"/>
                                      </p:stCondLst>
                                      <p:childTnLst>
                                        <p:animMotion origin="layout" path="M -1.66667E-6 -3.33333E-6 L -0.00026 0.08264 " pathEditMode="relative" rAng="0" ptsTypes="AA" p14:bounceEnd="72000">
                                          <p:cBhvr>
                                            <p:cTn id="16" dur="2000" fill="hold"/>
                                            <p:tgtEl>
                                              <p:spTgt spid="7"/>
                                            </p:tgtEl>
                                            <p:attrNameLst>
                                              <p:attrName>ppt_x</p:attrName>
                                              <p:attrName>ppt_y</p:attrName>
                                            </p:attrNameLst>
                                          </p:cBhvr>
                                          <p:rCtr x="-13" y="4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42" presetClass="path" presetSubtype="0" repeatCount="10000" accel="34000" autoRev="1" fill="remove" grpId="0" nodeType="withEffect">
                                      <p:stCondLst>
                                        <p:cond delay="0"/>
                                      </p:stCondLst>
                                      <p:childTnLst>
                                        <p:animMotion origin="layout" path="M -2.08333E-6 -3.33333E-6 L 0.00104 0.09792 " pathEditMode="relative" rAng="0" ptsTypes="AA">
                                          <p:cBhvr>
                                            <p:cTn id="8" dur="2000" fill="hold"/>
                                            <p:tgtEl>
                                              <p:spTgt spid="2"/>
                                            </p:tgtEl>
                                            <p:attrNameLst>
                                              <p:attrName>ppt_x</p:attrName>
                                              <p:attrName>ppt_y</p:attrName>
                                            </p:attrNameLst>
                                          </p:cBhvr>
                                          <p:rCtr x="52" y="4884"/>
                                        </p:animMotion>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path" presetSubtype="0" repeatCount="10000" accel="34000" autoRev="1" fill="remove" grpId="1" nodeType="withEffect">
                                      <p:stCondLst>
                                        <p:cond delay="0"/>
                                      </p:stCondLst>
                                      <p:childTnLst>
                                        <p:animMotion origin="layout" path="M 0 0.00023 L 0 0.09931 " pathEditMode="relative" rAng="0" ptsTypes="AA">
                                          <p:cBhvr>
                                            <p:cTn id="12" dur="2000" fill="hold"/>
                                            <p:tgtEl>
                                              <p:spTgt spid="6"/>
                                            </p:tgtEl>
                                            <p:attrNameLst>
                                              <p:attrName>ppt_x</p:attrName>
                                              <p:attrName>ppt_y</p:attrName>
                                            </p:attrNameLst>
                                          </p:cBhvr>
                                          <p:rCtr x="0" y="4954"/>
                                        </p:animMotion>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42" presetClass="path" presetSubtype="0" repeatCount="10000" accel="33000" autoRev="1" fill="hold" grpId="1" nodeType="withEffect">
                                      <p:stCondLst>
                                        <p:cond delay="0"/>
                                      </p:stCondLst>
                                      <p:childTnLst>
                                        <p:animMotion origin="layout" path="M -1.66667E-6 -3.33333E-6 L -0.00026 0.08264 " pathEditMode="relative" rAng="0" ptsTypes="AA">
                                          <p:cBhvr>
                                            <p:cTn id="16" dur="2000" fill="hold"/>
                                            <p:tgtEl>
                                              <p:spTgt spid="7"/>
                                            </p:tgtEl>
                                            <p:attrNameLst>
                                              <p:attrName>ppt_x</p:attrName>
                                              <p:attrName>ppt_y</p:attrName>
                                            </p:attrNameLst>
                                          </p:cBhvr>
                                          <p:rCtr x="-13" y="41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eet The Team">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Meet the team</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826389" y="1874520"/>
            <a:ext cx="2270762" cy="2270762"/>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Husna">
            <a:extLst>
              <a:ext uri="{FF2B5EF4-FFF2-40B4-BE49-F238E27FC236}">
                <a16:creationId xmlns:a16="http://schemas.microsoft.com/office/drawing/2014/main" id="{CFC84A66-B865-5C81-EE83-448856828EA8}"/>
              </a:ext>
            </a:extLst>
          </p:cNvPr>
          <p:cNvSpPr/>
          <p:nvPr/>
        </p:nvSpPr>
        <p:spPr>
          <a:xfrm>
            <a:off x="8793095" y="1874520"/>
            <a:ext cx="2270762" cy="2270762"/>
          </a:xfrm>
          <a:prstGeom prst="ellipse">
            <a:avLst/>
          </a:prstGeom>
          <a:blipFill>
            <a:blip r:embed="rId3"/>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Dom">
            <a:extLst>
              <a:ext uri="{FF2B5EF4-FFF2-40B4-BE49-F238E27FC236}">
                <a16:creationId xmlns:a16="http://schemas.microsoft.com/office/drawing/2014/main" id="{DBC9AE82-975E-A3E9-68C7-E28DF717ED53}"/>
              </a:ext>
            </a:extLst>
          </p:cNvPr>
          <p:cNvSpPr>
            <a:spLocks/>
          </p:cNvSpPr>
          <p:nvPr/>
        </p:nvSpPr>
        <p:spPr>
          <a:xfrm>
            <a:off x="4809742" y="1874520"/>
            <a:ext cx="2270762" cy="2270762"/>
          </a:xfrm>
          <a:prstGeom prst="ellipse">
            <a:avLst/>
          </a:prstGeom>
          <a:blipFill>
            <a:blip r:embed="rId4"/>
            <a:srcRect/>
            <a:stretch>
              <a:fillRect l="16729" r="16729"/>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723138" y="4145282"/>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9" name="TextBox 8">
            <a:extLst>
              <a:ext uri="{FF2B5EF4-FFF2-40B4-BE49-F238E27FC236}">
                <a16:creationId xmlns:a16="http://schemas.microsoft.com/office/drawing/2014/main" id="{73BB81D0-A346-195D-6BAD-6BAED252D2DA}"/>
              </a:ext>
            </a:extLst>
          </p:cNvPr>
          <p:cNvSpPr txBox="1"/>
          <p:nvPr/>
        </p:nvSpPr>
        <p:spPr>
          <a:xfrm>
            <a:off x="8689844" y="4135162"/>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4" name="TextBox 13">
            <a:extLst>
              <a:ext uri="{FF2B5EF4-FFF2-40B4-BE49-F238E27FC236}">
                <a16:creationId xmlns:a16="http://schemas.microsoft.com/office/drawing/2014/main" id="{F303ED2B-9F3E-670C-ED4E-C8F892ED4B5A}"/>
              </a:ext>
            </a:extLst>
          </p:cNvPr>
          <p:cNvSpPr txBox="1"/>
          <p:nvPr/>
        </p:nvSpPr>
        <p:spPr>
          <a:xfrm>
            <a:off x="4706491" y="4145282"/>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Dominik F</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644657" y="4504494"/>
            <a:ext cx="2857500" cy="923330"/>
          </a:xfrm>
          <a:prstGeom prst="rect">
            <a:avLst/>
          </a:prstGeom>
          <a:noFill/>
        </p:spPr>
        <p:txBody>
          <a:bodyPr wrap="square" rtlCol="0">
            <a:spAutoFit/>
          </a:bodyPr>
          <a:lstStyle/>
          <a:p>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Q1: How does car price vary by location and location average income?</a:t>
            </a:r>
            <a:endParaRPr lang="en-AU"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16" name="TextBox 15">
            <a:extLst>
              <a:ext uri="{FF2B5EF4-FFF2-40B4-BE49-F238E27FC236}">
                <a16:creationId xmlns:a16="http://schemas.microsoft.com/office/drawing/2014/main" id="{3F1B9D16-65BE-8EFD-968C-F43CA3C4261D}"/>
              </a:ext>
            </a:extLst>
          </p:cNvPr>
          <p:cNvSpPr txBox="1"/>
          <p:nvPr/>
        </p:nvSpPr>
        <p:spPr>
          <a:xfrm>
            <a:off x="4282058" y="4504494"/>
            <a:ext cx="3326130" cy="1200329"/>
          </a:xfrm>
          <a:prstGeom prst="rect">
            <a:avLst/>
          </a:prstGeom>
          <a:noFill/>
        </p:spPr>
        <p:txBody>
          <a:bodyPr wrap="square" rtlCol="0">
            <a:spAutoFit/>
          </a:bodyPr>
          <a:lstStyle/>
          <a:p>
            <a:pPr algn="ct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Q2: How much does engine size (engine volume and number of cylinders) affect fuel consumptions?</a:t>
            </a:r>
            <a:endParaRPr lang="en-AU"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17" name="TextBox 16">
            <a:extLst>
              <a:ext uri="{FF2B5EF4-FFF2-40B4-BE49-F238E27FC236}">
                <a16:creationId xmlns:a16="http://schemas.microsoft.com/office/drawing/2014/main" id="{563F4682-4936-4E66-05A7-14DDC96F1CA7}"/>
              </a:ext>
            </a:extLst>
          </p:cNvPr>
          <p:cNvSpPr txBox="1"/>
          <p:nvPr/>
        </p:nvSpPr>
        <p:spPr>
          <a:xfrm>
            <a:off x="8265411" y="4504493"/>
            <a:ext cx="3326130" cy="923330"/>
          </a:xfrm>
          <a:prstGeom prst="rect">
            <a:avLst/>
          </a:prstGeom>
          <a:noFill/>
        </p:spPr>
        <p:txBody>
          <a:bodyPr wrap="square" rtlCol="0">
            <a:spAutoFit/>
          </a:bodyPr>
          <a:lstStyle/>
          <a:p>
            <a:pPr algn="ct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Q3: What are the dominant vehicle brands and types in the Australian market?</a:t>
            </a:r>
            <a:endParaRPr lang="en-AU"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41723343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5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search Question: Anri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Research Question</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426338" y="1412854"/>
            <a:ext cx="3097911" cy="3097911"/>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9400613"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Husna">
            <a:extLst>
              <a:ext uri="{FF2B5EF4-FFF2-40B4-BE49-F238E27FC236}">
                <a16:creationId xmlns:a16="http://schemas.microsoft.com/office/drawing/2014/main" id="{DBC9AE82-975E-A3E9-68C7-E28DF717ED53}"/>
              </a:ext>
            </a:extLst>
          </p:cNvPr>
          <p:cNvSpPr/>
          <p:nvPr/>
        </p:nvSpPr>
        <p:spPr>
          <a:xfrm>
            <a:off x="10758542" y="80595"/>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736661" y="4630743"/>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5530981" y="141285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Q1: How does car price vary by location and location average income?</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Box 2">
            <a:extLst>
              <a:ext uri="{FF2B5EF4-FFF2-40B4-BE49-F238E27FC236}">
                <a16:creationId xmlns:a16="http://schemas.microsoft.com/office/drawing/2014/main" id="{1FC03963-0E7D-4CF9-ADFA-B6A34AEE906C}"/>
              </a:ext>
            </a:extLst>
          </p:cNvPr>
          <p:cNvSpPr txBox="1"/>
          <p:nvPr/>
        </p:nvSpPr>
        <p:spPr>
          <a:xfrm>
            <a:off x="5530981" y="2534431"/>
            <a:ext cx="5981700" cy="3361626"/>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Datasets:</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Australian Vehicle Prices</a:t>
            </a:r>
            <a:b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b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https://www.kaggle.com/datasets/nelgiriyewithana/australian-vehicle-prices/code</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Average weekly ordinary time earnings, full-time adults by state, original</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Australia Geo Postcode</a:t>
            </a:r>
            <a:b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b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https://gist.github.com/randomecho/5020859</a:t>
            </a:r>
            <a:endPar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783687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Research Question</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424029" y="51009"/>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Dom">
            <a:extLst>
              <a:ext uri="{FF2B5EF4-FFF2-40B4-BE49-F238E27FC236}">
                <a16:creationId xmlns:a16="http://schemas.microsoft.com/office/drawing/2014/main" id="{CFC84A66-B865-5C81-EE83-448856828EA8}"/>
              </a:ext>
            </a:extLst>
          </p:cNvPr>
          <p:cNvSpPr/>
          <p:nvPr/>
        </p:nvSpPr>
        <p:spPr>
          <a:xfrm>
            <a:off x="426337" y="1484585"/>
            <a:ext cx="3097911" cy="3097911"/>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72211589-9654-FD04-B9ED-039359434DE7}"/>
              </a:ext>
            </a:extLst>
          </p:cNvPr>
          <p:cNvSpPr txBox="1"/>
          <p:nvPr/>
        </p:nvSpPr>
        <p:spPr>
          <a:xfrm>
            <a:off x="671511" y="4582496"/>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Dominik F</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DDA622EF-46AF-DFDA-2E99-C18513C9EA3C}"/>
              </a:ext>
            </a:extLst>
          </p:cNvPr>
          <p:cNvSpPr txBox="1"/>
          <p:nvPr/>
        </p:nvSpPr>
        <p:spPr>
          <a:xfrm>
            <a:off x="5788157" y="1484585"/>
            <a:ext cx="6403843" cy="1200329"/>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Q2: How much does engine size (engine volume and number of cylinders) affect fuel consumptions?</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TextBox 4">
            <a:extLst>
              <a:ext uri="{FF2B5EF4-FFF2-40B4-BE49-F238E27FC236}">
                <a16:creationId xmlns:a16="http://schemas.microsoft.com/office/drawing/2014/main" id="{920A09A1-5C9F-261B-9336-3934E3FE2244}"/>
              </a:ext>
            </a:extLst>
          </p:cNvPr>
          <p:cNvSpPr txBox="1"/>
          <p:nvPr/>
        </p:nvSpPr>
        <p:spPr>
          <a:xfrm>
            <a:off x="5530981" y="2534431"/>
            <a:ext cx="5981700" cy="1699632"/>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Datasets:</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Australian Vehicle Prices</a:t>
            </a:r>
            <a:b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b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https://www.kaggle.com/datasets/nelgiriyewithana/australian-vehicle-prices/code</a:t>
            </a:r>
          </a:p>
        </p:txBody>
      </p:sp>
      <p:sp>
        <p:nvSpPr>
          <p:cNvPr id="9" name="Husna">
            <a:extLst>
              <a:ext uri="{FF2B5EF4-FFF2-40B4-BE49-F238E27FC236}">
                <a16:creationId xmlns:a16="http://schemas.microsoft.com/office/drawing/2014/main" id="{9884667B-36D2-E384-430F-EC36A717B4D2}"/>
              </a:ext>
            </a:extLst>
          </p:cNvPr>
          <p:cNvSpPr/>
          <p:nvPr/>
        </p:nvSpPr>
        <p:spPr>
          <a:xfrm>
            <a:off x="10758542" y="51009"/>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78725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Research Question</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10758541" y="17397"/>
            <a:ext cx="1200330" cy="1200330"/>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Husna">
            <a:extLst>
              <a:ext uri="{FF2B5EF4-FFF2-40B4-BE49-F238E27FC236}">
                <a16:creationId xmlns:a16="http://schemas.microsoft.com/office/drawing/2014/main" id="{DBC9AE82-975E-A3E9-68C7-E28DF717ED53}"/>
              </a:ext>
            </a:extLst>
          </p:cNvPr>
          <p:cNvSpPr/>
          <p:nvPr/>
        </p:nvSpPr>
        <p:spPr>
          <a:xfrm>
            <a:off x="426338" y="1412855"/>
            <a:ext cx="3097910" cy="3097910"/>
          </a:xfrm>
          <a:prstGeom prst="ellipse">
            <a:avLst/>
          </a:prstGeom>
          <a:blipFill>
            <a:blip r:embed="rId3"/>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Box 14">
            <a:extLst>
              <a:ext uri="{FF2B5EF4-FFF2-40B4-BE49-F238E27FC236}">
                <a16:creationId xmlns:a16="http://schemas.microsoft.com/office/drawing/2014/main" id="{83DB3EC1-2032-6A69-0FF1-A89B735C3B60}"/>
              </a:ext>
            </a:extLst>
          </p:cNvPr>
          <p:cNvSpPr txBox="1"/>
          <p:nvPr/>
        </p:nvSpPr>
        <p:spPr>
          <a:xfrm>
            <a:off x="5530981" y="141285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p>
        </p:txBody>
      </p:sp>
      <p:sp>
        <p:nvSpPr>
          <p:cNvPr id="3" name="TextBox 2">
            <a:extLst>
              <a:ext uri="{FF2B5EF4-FFF2-40B4-BE49-F238E27FC236}">
                <a16:creationId xmlns:a16="http://schemas.microsoft.com/office/drawing/2014/main" id="{6784362A-C886-03FA-863A-72BC824B86C6}"/>
              </a:ext>
            </a:extLst>
          </p:cNvPr>
          <p:cNvSpPr txBox="1"/>
          <p:nvPr/>
        </p:nvSpPr>
        <p:spPr>
          <a:xfrm>
            <a:off x="736661" y="4510765"/>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CB81ED9A-7892-B5D6-34FE-B553BF31010F}"/>
              </a:ext>
            </a:extLst>
          </p:cNvPr>
          <p:cNvSpPr txBox="1"/>
          <p:nvPr/>
        </p:nvSpPr>
        <p:spPr>
          <a:xfrm>
            <a:off x="5530981" y="2534431"/>
            <a:ext cx="5981700" cy="1699632"/>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Datasets:</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Australian Vehicle Prices</a:t>
            </a:r>
            <a:b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b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https://www.kaggle.com/datasets/nelgiriyewithana/australian-vehicle-prices/code</a:t>
            </a:r>
          </a:p>
        </p:txBody>
      </p:sp>
      <p:sp>
        <p:nvSpPr>
          <p:cNvPr id="5" name="Dom">
            <a:extLst>
              <a:ext uri="{FF2B5EF4-FFF2-40B4-BE49-F238E27FC236}">
                <a16:creationId xmlns:a16="http://schemas.microsoft.com/office/drawing/2014/main" id="{3F65BD0E-2987-D56B-949D-BC309BBE9F09}"/>
              </a:ext>
            </a:extLst>
          </p:cNvPr>
          <p:cNvSpPr/>
          <p:nvPr/>
        </p:nvSpPr>
        <p:spPr>
          <a:xfrm>
            <a:off x="9438825" y="67236"/>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550843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426338" y="1412854"/>
            <a:ext cx="3097911" cy="3097911"/>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736661" y="4630743"/>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Anrie Santos</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5530981" y="141285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Q1: How does car price vary by location and location average income?</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Box 2">
            <a:extLst>
              <a:ext uri="{FF2B5EF4-FFF2-40B4-BE49-F238E27FC236}">
                <a16:creationId xmlns:a16="http://schemas.microsoft.com/office/drawing/2014/main" id="{1FC03963-0E7D-4CF9-ADFA-B6A34AEE906C}"/>
              </a:ext>
            </a:extLst>
          </p:cNvPr>
          <p:cNvSpPr txBox="1"/>
          <p:nvPr/>
        </p:nvSpPr>
        <p:spPr>
          <a:xfrm>
            <a:off x="5530981" y="2534431"/>
            <a:ext cx="5981700" cy="3777124"/>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Tasks:</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Cleaning the datasets</a:t>
            </a:r>
          </a:p>
          <a:p>
            <a:pPr marL="1200150" lvl="2"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ABS</a:t>
            </a:r>
          </a:p>
          <a:p>
            <a:pPr marL="1200150" lvl="2"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Aus Vehicle Prices</a:t>
            </a:r>
          </a:p>
          <a:p>
            <a:pPr marL="1200150" lvl="2"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Postcode Geo</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Aggregate the prices of all the cars grouped by Suburb (mean, mode, median, stderr, var, </a:t>
            </a:r>
            <a:r>
              <a:rPr lang="en-US" dirty="0" err="1">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sem</a:t>
            </a: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a:t>
            </a:r>
          </a:p>
          <a:p>
            <a:pPr marL="742950" lvl="1" indent="-285750">
              <a:lnSpc>
                <a:spcPct val="150000"/>
              </a:lnSpc>
              <a:buFont typeface="Arial" panose="020B0604020202020204" pitchFamily="34" charset="0"/>
              <a:buChar char="•"/>
            </a:pPr>
            <a:r>
              <a:rPr lang="en-US" dirty="0">
                <a:solidFill>
                  <a:srgbClr val="502F70"/>
                </a:solidFill>
                <a:latin typeface="Lato SemiBold" panose="020F0502020204030203" pitchFamily="34" charset="0"/>
                <a:ea typeface="Lato SemiBold" panose="020F0502020204030203" pitchFamily="34" charset="0"/>
                <a:cs typeface="Lato SemiBold" panose="020F0502020204030203" pitchFamily="34" charset="0"/>
              </a:rPr>
              <a:t>Merged the datasets from the Vehicle prices (aggregated) to the Postcode Geo</a:t>
            </a:r>
          </a:p>
        </p:txBody>
      </p:sp>
      <p:sp>
        <p:nvSpPr>
          <p:cNvPr id="4" name="Dom">
            <a:extLst>
              <a:ext uri="{FF2B5EF4-FFF2-40B4-BE49-F238E27FC236}">
                <a16:creationId xmlns:a16="http://schemas.microsoft.com/office/drawing/2014/main" id="{3D87F43D-56FA-4A52-EDE2-778E194284DB}"/>
              </a:ext>
            </a:extLst>
          </p:cNvPr>
          <p:cNvSpPr/>
          <p:nvPr/>
        </p:nvSpPr>
        <p:spPr>
          <a:xfrm>
            <a:off x="9410250" y="80595"/>
            <a:ext cx="1200329" cy="1200329"/>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Husna">
            <a:extLst>
              <a:ext uri="{FF2B5EF4-FFF2-40B4-BE49-F238E27FC236}">
                <a16:creationId xmlns:a16="http://schemas.microsoft.com/office/drawing/2014/main" id="{AE37F35A-F2C2-4E7A-2BBB-BBE1EE571F69}"/>
              </a:ext>
            </a:extLst>
          </p:cNvPr>
          <p:cNvSpPr/>
          <p:nvPr/>
        </p:nvSpPr>
        <p:spPr>
          <a:xfrm>
            <a:off x="10758542" y="80595"/>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193016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9343846"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736661" y="4630743"/>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Dominik F</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5530981" y="1412855"/>
            <a:ext cx="6403843" cy="1200329"/>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Q2: How much does engine size (engine volume and number of cylinders) affect fuel consumptions?</a:t>
            </a:r>
            <a:endParaRPr lang="en-AU" sz="24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3" name="TextBox 2">
            <a:extLst>
              <a:ext uri="{FF2B5EF4-FFF2-40B4-BE49-F238E27FC236}">
                <a16:creationId xmlns:a16="http://schemas.microsoft.com/office/drawing/2014/main" id="{1FC03963-0E7D-4CF9-ADFA-B6A34AEE906C}"/>
              </a:ext>
            </a:extLst>
          </p:cNvPr>
          <p:cNvSpPr txBox="1"/>
          <p:nvPr/>
        </p:nvSpPr>
        <p:spPr>
          <a:xfrm>
            <a:off x="5530981" y="2534431"/>
            <a:ext cx="5981700" cy="453137"/>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Tasks:</a:t>
            </a:r>
          </a:p>
        </p:txBody>
      </p:sp>
      <p:sp>
        <p:nvSpPr>
          <p:cNvPr id="4" name="Dom">
            <a:extLst>
              <a:ext uri="{FF2B5EF4-FFF2-40B4-BE49-F238E27FC236}">
                <a16:creationId xmlns:a16="http://schemas.microsoft.com/office/drawing/2014/main" id="{DB66D148-782B-6B0B-1B93-9A833129DF71}"/>
              </a:ext>
            </a:extLst>
          </p:cNvPr>
          <p:cNvSpPr/>
          <p:nvPr/>
        </p:nvSpPr>
        <p:spPr>
          <a:xfrm>
            <a:off x="426337" y="1532832"/>
            <a:ext cx="3097911" cy="3097911"/>
          </a:xfrm>
          <a:prstGeom prst="ellipse">
            <a:avLst/>
          </a:prstGeom>
          <a:blipFill>
            <a:blip r:embed="rId3"/>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Husna">
            <a:extLst>
              <a:ext uri="{FF2B5EF4-FFF2-40B4-BE49-F238E27FC236}">
                <a16:creationId xmlns:a16="http://schemas.microsoft.com/office/drawing/2014/main" id="{BD51DBB9-AD93-5657-67CB-ADBA7E642990}"/>
              </a:ext>
            </a:extLst>
          </p:cNvPr>
          <p:cNvSpPr/>
          <p:nvPr/>
        </p:nvSpPr>
        <p:spPr>
          <a:xfrm>
            <a:off x="10758542" y="80594"/>
            <a:ext cx="1200329" cy="1200329"/>
          </a:xfrm>
          <a:prstGeom prst="ellipse">
            <a:avLst/>
          </a:prstGeom>
          <a:blipFill>
            <a:blip r:embed="rId4"/>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825909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63D3DDBB-EEFA-6797-5D36-B81073A22100}"/>
              </a:ext>
            </a:extLst>
          </p:cNvPr>
          <p:cNvSpPr txBox="1">
            <a:spLocks/>
          </p:cNvSpPr>
          <p:nvPr/>
        </p:nvSpPr>
        <p:spPr>
          <a:xfrm>
            <a:off x="233129" y="311581"/>
            <a:ext cx="4302295" cy="611963"/>
          </a:xfrm>
          <a:prstGeom prst="rect">
            <a:avLst/>
          </a:prstGeom>
        </p:spPr>
        <p:txBody>
          <a:bodyPr vert="horz" lIns="91440" tIns="45720" rIns="91440" bIns="45720" rtlCol="0" anchor="t">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a:t>
            </a:r>
            <a:endParaRPr lang="en-AU" sz="5200" dirty="0">
              <a:solidFill>
                <a:srgbClr val="502F7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Anrie">
            <a:extLst>
              <a:ext uri="{FF2B5EF4-FFF2-40B4-BE49-F238E27FC236}">
                <a16:creationId xmlns:a16="http://schemas.microsoft.com/office/drawing/2014/main" id="{99A8D675-9B93-61A4-A977-DAF92D460F56}"/>
              </a:ext>
            </a:extLst>
          </p:cNvPr>
          <p:cNvSpPr/>
          <p:nvPr/>
        </p:nvSpPr>
        <p:spPr>
          <a:xfrm>
            <a:off x="10734495" y="80595"/>
            <a:ext cx="1200329" cy="1200329"/>
          </a:xfrm>
          <a:prstGeom prst="ellipse">
            <a:avLst/>
          </a:prstGeom>
          <a:blipFill>
            <a:blip r:embed="rId2"/>
            <a:srcRect/>
            <a:stretch>
              <a:fillRect t="-6538" b="-4345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Husna">
            <a:extLst>
              <a:ext uri="{FF2B5EF4-FFF2-40B4-BE49-F238E27FC236}">
                <a16:creationId xmlns:a16="http://schemas.microsoft.com/office/drawing/2014/main" id="{DBC9AE82-975E-A3E9-68C7-E28DF717ED53}"/>
              </a:ext>
            </a:extLst>
          </p:cNvPr>
          <p:cNvSpPr/>
          <p:nvPr/>
        </p:nvSpPr>
        <p:spPr>
          <a:xfrm>
            <a:off x="426337" y="1354438"/>
            <a:ext cx="3097911" cy="3097911"/>
          </a:xfrm>
          <a:prstGeom prst="ellipse">
            <a:avLst/>
          </a:prstGeom>
          <a:blipFill>
            <a:blip r:embed="rId3"/>
            <a:srcRect/>
            <a:stretch>
              <a:fillRect/>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8985D995-03BC-93A6-0867-B6622D20BC2E}"/>
              </a:ext>
            </a:extLst>
          </p:cNvPr>
          <p:cNvSpPr txBox="1"/>
          <p:nvPr/>
        </p:nvSpPr>
        <p:spPr>
          <a:xfrm>
            <a:off x="736661" y="4630743"/>
            <a:ext cx="2477264" cy="369332"/>
          </a:xfrm>
          <a:prstGeom prst="rect">
            <a:avLst/>
          </a:prstGeom>
          <a:noFill/>
        </p:spPr>
        <p:txBody>
          <a:bodyPr wrap="square" rtlCol="0">
            <a:spAutoFit/>
          </a:bodyPr>
          <a:lstStyle/>
          <a:p>
            <a:pPr algn="ctr"/>
            <a:r>
              <a:rPr lang="en-US" dirty="0">
                <a:solidFill>
                  <a:srgbClr val="471069"/>
                </a:solidFill>
                <a:latin typeface="Lato Black" panose="020F0502020204030203" pitchFamily="34" charset="0"/>
                <a:ea typeface="Lato Black" panose="020F0502020204030203" pitchFamily="34" charset="0"/>
                <a:cs typeface="Lato Black" panose="020F0502020204030203" pitchFamily="34" charset="0"/>
              </a:rPr>
              <a:t>Husna Nasution</a:t>
            </a:r>
            <a:endParaRPr lang="en-AU" dirty="0">
              <a:solidFill>
                <a:srgbClr val="471069"/>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TextBox 14">
            <a:extLst>
              <a:ext uri="{FF2B5EF4-FFF2-40B4-BE49-F238E27FC236}">
                <a16:creationId xmlns:a16="http://schemas.microsoft.com/office/drawing/2014/main" id="{83DB3EC1-2032-6A69-0FF1-A89B735C3B60}"/>
              </a:ext>
            </a:extLst>
          </p:cNvPr>
          <p:cNvSpPr txBox="1"/>
          <p:nvPr/>
        </p:nvSpPr>
        <p:spPr>
          <a:xfrm>
            <a:off x="5530981" y="1412855"/>
            <a:ext cx="6403843" cy="830997"/>
          </a:xfrm>
          <a:prstGeom prst="rect">
            <a:avLst/>
          </a:prstGeom>
          <a:noFill/>
        </p:spPr>
        <p:txBody>
          <a:bodyPr wrap="square" rtlCol="0">
            <a:spAutoFit/>
          </a:bodyPr>
          <a:lstStyle/>
          <a:p>
            <a:pPr algn="ctr"/>
            <a:r>
              <a:rPr lang="en-US" sz="2400" dirty="0">
                <a:solidFill>
                  <a:srgbClr val="502F70"/>
                </a:solidFill>
                <a:latin typeface="Lato Black" panose="020F0502020204030203" pitchFamily="34" charset="0"/>
                <a:ea typeface="Lato Black" panose="020F0502020204030203" pitchFamily="34" charset="0"/>
                <a:cs typeface="Lato Black" panose="020F0502020204030203" pitchFamily="34" charset="0"/>
              </a:rPr>
              <a:t>Q3: What are the dominant vehicle brands and types in the Australian market?</a:t>
            </a:r>
          </a:p>
        </p:txBody>
      </p:sp>
      <p:sp>
        <p:nvSpPr>
          <p:cNvPr id="3" name="TextBox 2">
            <a:extLst>
              <a:ext uri="{FF2B5EF4-FFF2-40B4-BE49-F238E27FC236}">
                <a16:creationId xmlns:a16="http://schemas.microsoft.com/office/drawing/2014/main" id="{1FC03963-0E7D-4CF9-ADFA-B6A34AEE906C}"/>
              </a:ext>
            </a:extLst>
          </p:cNvPr>
          <p:cNvSpPr txBox="1"/>
          <p:nvPr/>
        </p:nvSpPr>
        <p:spPr>
          <a:xfrm>
            <a:off x="5530981" y="2534431"/>
            <a:ext cx="5981700" cy="453137"/>
          </a:xfrm>
          <a:prstGeom prst="rect">
            <a:avLst/>
          </a:prstGeom>
          <a:noFill/>
        </p:spPr>
        <p:txBody>
          <a:bodyPr wrap="square" rtlCol="0">
            <a:spAutoFit/>
          </a:bodyPr>
          <a:lstStyle/>
          <a:p>
            <a:pPr>
              <a:lnSpc>
                <a:spcPct val="150000"/>
              </a:lnSpc>
            </a:pPr>
            <a:r>
              <a:rPr lang="en-US" dirty="0">
                <a:solidFill>
                  <a:srgbClr val="502F70"/>
                </a:solidFill>
                <a:latin typeface="Lato Black" panose="020F0502020204030203" pitchFamily="34" charset="0"/>
                <a:ea typeface="Lato Black" panose="020F0502020204030203" pitchFamily="34" charset="0"/>
                <a:cs typeface="Lato Black" panose="020F0502020204030203" pitchFamily="34" charset="0"/>
              </a:rPr>
              <a:t>Tasks:</a:t>
            </a:r>
          </a:p>
        </p:txBody>
      </p:sp>
      <p:sp>
        <p:nvSpPr>
          <p:cNvPr id="4" name="Dom">
            <a:extLst>
              <a:ext uri="{FF2B5EF4-FFF2-40B4-BE49-F238E27FC236}">
                <a16:creationId xmlns:a16="http://schemas.microsoft.com/office/drawing/2014/main" id="{C301DC5F-45E3-4F2A-F35E-DEA7603C22D8}"/>
              </a:ext>
            </a:extLst>
          </p:cNvPr>
          <p:cNvSpPr/>
          <p:nvPr/>
        </p:nvSpPr>
        <p:spPr>
          <a:xfrm>
            <a:off x="9398131" y="80595"/>
            <a:ext cx="1200329" cy="1200329"/>
          </a:xfrm>
          <a:prstGeom prst="ellipse">
            <a:avLst/>
          </a:prstGeom>
          <a:blipFill>
            <a:blip r:embed="rId4"/>
            <a:srcRect/>
            <a:stretch>
              <a:fillRect l="16728" r="16728"/>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991166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4872</TotalTime>
  <Words>647</Words>
  <Application>Microsoft Office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Lato Black</vt:lpstr>
      <vt:lpstr>Lato SemiBold</vt:lpstr>
      <vt:lpstr>Office Theme</vt:lpstr>
      <vt:lpstr>Australian Vehicle Trends - Data Visualization</vt:lpstr>
      <vt:lpstr>Project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Australian Vehicles - Data Visualization</dc:title>
  <dc:creator>Anrie Santos</dc:creator>
  <cp:lastModifiedBy>Anrie Santos</cp:lastModifiedBy>
  <cp:revision>18</cp:revision>
  <dcterms:created xsi:type="dcterms:W3CDTF">2024-01-11T01:04:30Z</dcterms:created>
  <dcterms:modified xsi:type="dcterms:W3CDTF">2024-01-14T10:17:27Z</dcterms:modified>
</cp:coreProperties>
</file>